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B454-E02F-45CC-9F39-4AAB73593F81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B362-960A-4836-B196-01566652AF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829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B454-E02F-45CC-9F39-4AAB73593F81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B362-960A-4836-B196-01566652AF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387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B454-E02F-45CC-9F39-4AAB73593F81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B362-960A-4836-B196-01566652AF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418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B454-E02F-45CC-9F39-4AAB73593F81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B362-960A-4836-B196-01566652AF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541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B454-E02F-45CC-9F39-4AAB73593F81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B362-960A-4836-B196-01566652AF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010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B454-E02F-45CC-9F39-4AAB73593F81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B362-960A-4836-B196-01566652AF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327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B454-E02F-45CC-9F39-4AAB73593F81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B362-960A-4836-B196-01566652AF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55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B454-E02F-45CC-9F39-4AAB73593F81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B362-960A-4836-B196-01566652AF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567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B454-E02F-45CC-9F39-4AAB73593F81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B362-960A-4836-B196-01566652AF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049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B454-E02F-45CC-9F39-4AAB73593F81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B362-960A-4836-B196-01566652AF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380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B454-E02F-45CC-9F39-4AAB73593F81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B362-960A-4836-B196-01566652AF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246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2B454-E02F-45CC-9F39-4AAB73593F81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6B362-960A-4836-B196-01566652AF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155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600" b="1" dirty="0"/>
              <a:t>Communication </a:t>
            </a:r>
            <a:r>
              <a:rPr lang="en-AU" sz="3600" b="1" dirty="0" smtClean="0"/>
              <a:t>in </a:t>
            </a:r>
            <a:r>
              <a:rPr lang="en-AU" sz="3600" b="1" dirty="0"/>
              <a:t>Intensive Care </a:t>
            </a:r>
            <a:r>
              <a:rPr lang="en-AU" sz="3600" b="1" dirty="0" smtClean="0"/>
              <a:t>using  EHR- A two edged sword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Often medical errors have elements of miscommunication.</a:t>
            </a:r>
          </a:p>
          <a:p>
            <a:endParaRPr lang="en-AU" dirty="0" smtClean="0"/>
          </a:p>
          <a:p>
            <a:r>
              <a:rPr lang="en-AU" dirty="0" smtClean="0"/>
              <a:t>Hospitals that communicate poorly will not find an improvement in communication with the introduction of EHRs.</a:t>
            </a:r>
          </a:p>
          <a:p>
            <a:pPr lvl="1"/>
            <a:r>
              <a:rPr lang="en-AU" dirty="0" smtClean="0"/>
              <a:t>Often the issues get worse!!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366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400" b="1" dirty="0" smtClean="0"/>
              <a:t>The promise and pitfalls </a:t>
            </a:r>
            <a:r>
              <a:rPr lang="en-AU" sz="3400" b="1" dirty="0"/>
              <a:t>of </a:t>
            </a:r>
            <a:r>
              <a:rPr lang="en-AU" sz="3400" b="1" dirty="0" smtClean="0"/>
              <a:t>EHR</a:t>
            </a:r>
            <a:endParaRPr lang="en-AU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/>
              <a:t>Improves access to </a:t>
            </a:r>
            <a:r>
              <a:rPr lang="en-AU" dirty="0" smtClean="0"/>
              <a:t>clinical information</a:t>
            </a:r>
          </a:p>
          <a:p>
            <a:pPr lvl="1"/>
            <a:r>
              <a:rPr lang="en-AU" dirty="0" smtClean="0"/>
              <a:t>Accessing medical records remotely can hamper communication</a:t>
            </a:r>
          </a:p>
          <a:p>
            <a:pPr lvl="1"/>
            <a:endParaRPr lang="en-AU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sz="3200" dirty="0"/>
              <a:t>Clinical </a:t>
            </a:r>
            <a:r>
              <a:rPr lang="en-AU" sz="3200" dirty="0" smtClean="0"/>
              <a:t>notification/ Alerts</a:t>
            </a:r>
          </a:p>
          <a:p>
            <a:pPr marL="742950" lvl="2" indent="-342900"/>
            <a:r>
              <a:rPr lang="en-AU" dirty="0" smtClean="0"/>
              <a:t>Notification/ Alert fatigue</a:t>
            </a:r>
          </a:p>
          <a:p>
            <a:pPr marL="742950" lvl="2" indent="-342900"/>
            <a:r>
              <a:rPr lang="en-AU" dirty="0" smtClean="0"/>
              <a:t>How do I respond to an alert?</a:t>
            </a:r>
            <a:endParaRPr lang="en-AU" dirty="0"/>
          </a:p>
          <a:p>
            <a:endParaRPr lang="en-AU" dirty="0" smtClean="0"/>
          </a:p>
          <a:p>
            <a:r>
              <a:rPr lang="en-AU" dirty="0" smtClean="0"/>
              <a:t>Unifies clinical data into one system</a:t>
            </a:r>
          </a:p>
          <a:p>
            <a:pPr lvl="1"/>
            <a:r>
              <a:rPr lang="en-AU" dirty="0"/>
              <a:t>Potential to </a:t>
            </a:r>
            <a:r>
              <a:rPr lang="en-AU" dirty="0" smtClean="0"/>
              <a:t>improve </a:t>
            </a:r>
            <a:r>
              <a:rPr lang="en-AU" dirty="0"/>
              <a:t>synthesis </a:t>
            </a:r>
            <a:r>
              <a:rPr lang="en-AU" dirty="0" smtClean="0"/>
              <a:t>of clinical information </a:t>
            </a:r>
            <a:endParaRPr lang="en-AU" dirty="0"/>
          </a:p>
          <a:p>
            <a:pPr lvl="1"/>
            <a:r>
              <a:rPr lang="en-AU" dirty="0" smtClean="0"/>
              <a:t>Large EHRs can create information silos </a:t>
            </a:r>
            <a:endParaRPr lang="en-AU" dirty="0"/>
          </a:p>
          <a:p>
            <a:pPr lvl="1"/>
            <a:r>
              <a:rPr lang="en-AU" dirty="0" smtClean="0"/>
              <a:t>Various clinical specialities value and use information differently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763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dirty="0"/>
              <a:t>The promise and pitfalls of EHR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Improves legibility</a:t>
            </a:r>
          </a:p>
          <a:p>
            <a:pPr lvl="1"/>
            <a:r>
              <a:rPr lang="en-AU" dirty="0"/>
              <a:t>Improved legibility does not improve readability</a:t>
            </a:r>
          </a:p>
          <a:p>
            <a:pPr lvl="2"/>
            <a:r>
              <a:rPr lang="en-AU" dirty="0"/>
              <a:t>Information overload- Charting by </a:t>
            </a:r>
            <a:r>
              <a:rPr lang="en-AU" dirty="0" smtClean="0"/>
              <a:t>exception</a:t>
            </a:r>
            <a:endParaRPr lang="en-AU" dirty="0"/>
          </a:p>
          <a:p>
            <a:pPr lvl="2"/>
            <a:r>
              <a:rPr lang="en-AU" dirty="0"/>
              <a:t>Inaccurate information- Cut and paste capabilities</a:t>
            </a:r>
          </a:p>
          <a:p>
            <a:pPr lvl="2"/>
            <a:r>
              <a:rPr lang="en-AU" dirty="0" smtClean="0"/>
              <a:t>Checklists/ Flowsheets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556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dirty="0"/>
              <a:t>Maximizing promise, minimising </a:t>
            </a:r>
            <a:r>
              <a:rPr lang="en-AU" sz="3600" b="1" dirty="0" smtClean="0"/>
              <a:t>pitfalls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EHR cannot replace the adequate clinical communication</a:t>
            </a:r>
          </a:p>
          <a:p>
            <a:pPr lvl="1"/>
            <a:r>
              <a:rPr lang="en-AU" dirty="0" smtClean="0"/>
              <a:t>Communication vs Documentation</a:t>
            </a:r>
          </a:p>
          <a:p>
            <a:pPr lvl="1"/>
            <a:r>
              <a:rPr lang="en-AU" dirty="0" smtClean="0"/>
              <a:t>Managing uncertainty </a:t>
            </a:r>
          </a:p>
          <a:p>
            <a:pPr lvl="1"/>
            <a:r>
              <a:rPr lang="en-AU" dirty="0" smtClean="0"/>
              <a:t>Increased verbal communication crucial when EHR introduced</a:t>
            </a:r>
          </a:p>
          <a:p>
            <a:endParaRPr lang="en-AU" dirty="0" smtClean="0"/>
          </a:p>
          <a:p>
            <a:r>
              <a:rPr lang="en-AU" dirty="0" smtClean="0"/>
              <a:t>Overdependence on EHR generated alerts decreases vigilance</a:t>
            </a:r>
          </a:p>
          <a:p>
            <a:pPr lvl="1"/>
            <a:r>
              <a:rPr lang="en-AU" dirty="0" smtClean="0"/>
              <a:t>“If the software hasn’t alerted me it must be alright”</a:t>
            </a:r>
          </a:p>
          <a:p>
            <a:pPr lvl="2"/>
            <a:r>
              <a:rPr lang="en-AU" dirty="0" smtClean="0"/>
              <a:t>Software algorithms- every rule has many exceptions</a:t>
            </a:r>
          </a:p>
          <a:p>
            <a:pPr lvl="1"/>
            <a:r>
              <a:rPr lang="en-AU" dirty="0" smtClean="0"/>
              <a:t>EHR reduces some errors but </a:t>
            </a:r>
            <a:r>
              <a:rPr lang="en-AU" dirty="0"/>
              <a:t>new errors </a:t>
            </a:r>
            <a:r>
              <a:rPr lang="en-AU" dirty="0" smtClean="0"/>
              <a:t>added</a:t>
            </a:r>
            <a:endParaRPr lang="en-AU" dirty="0"/>
          </a:p>
          <a:p>
            <a:pPr lvl="1"/>
            <a:endParaRPr lang="en-AU" dirty="0" smtClean="0"/>
          </a:p>
          <a:p>
            <a:r>
              <a:rPr lang="en-AU" dirty="0" smtClean="0"/>
              <a:t>Ability to do a task in different ways </a:t>
            </a:r>
          </a:p>
          <a:p>
            <a:pPr lvl="1"/>
            <a:r>
              <a:rPr lang="en-AU" dirty="0" smtClean="0"/>
              <a:t>Not necessarily a benefit- Missed information</a:t>
            </a:r>
          </a:p>
          <a:p>
            <a:pPr lvl="2"/>
            <a:r>
              <a:rPr lang="en-AU" dirty="0" smtClean="0"/>
              <a:t>Early standardisation of workflows</a:t>
            </a:r>
          </a:p>
          <a:p>
            <a:pPr lvl="2"/>
            <a:r>
              <a:rPr lang="en-AU" dirty="0" smtClean="0"/>
              <a:t>Early standardisation of documents</a:t>
            </a:r>
          </a:p>
        </p:txBody>
      </p:sp>
    </p:spTree>
    <p:extLst>
      <p:ext uri="{BB962C8B-B14F-4D97-AF65-F5344CB8AC3E}">
        <p14:creationId xmlns:p14="http://schemas.microsoft.com/office/powerpoint/2010/main" val="51956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210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Communication in Intensive Care using  EHR- A two edged sword</vt:lpstr>
      <vt:lpstr>The promise and pitfalls of EHR</vt:lpstr>
      <vt:lpstr>The promise and pitfalls of EHR</vt:lpstr>
      <vt:lpstr>Maximizing promise, minimising pitfalls</vt:lpstr>
    </vt:vector>
  </TitlesOfParts>
  <Company>SA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issues in Intensive Care &amp; impact of new electronic health record</dc:title>
  <dc:creator>Santosh Verghese</dc:creator>
  <cp:lastModifiedBy>Kimberley Cottell</cp:lastModifiedBy>
  <cp:revision>24</cp:revision>
  <dcterms:created xsi:type="dcterms:W3CDTF">2018-02-19T00:35:52Z</dcterms:created>
  <dcterms:modified xsi:type="dcterms:W3CDTF">2018-04-11T03:46:54Z</dcterms:modified>
</cp:coreProperties>
</file>